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41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D6452-3B9F-4823-9F0B-7209ADEADD9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5A048-D300-4D1F-8660-77AAF0E432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5A048-D300-4D1F-8660-77AAF0E432B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35F8F8-48FF-463A-8BC4-191732DCB861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DF5A75-AC69-4488-B94F-7CFA085D1DD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Различные формы урочной и внеурочной деятельности для детей с ОВЗ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572008"/>
            <a:ext cx="7854696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Автор: </a:t>
            </a:r>
            <a:r>
              <a:rPr lang="ru-RU" dirty="0" err="1" smtClean="0"/>
              <a:t>Сахьянова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     Людмила Ивановна </a:t>
            </a:r>
          </a:p>
          <a:p>
            <a:r>
              <a:rPr lang="ru-RU" dirty="0" smtClean="0"/>
              <a:t>Учитель СКО</a:t>
            </a:r>
          </a:p>
          <a:p>
            <a:endParaRPr lang="ru-RU" dirty="0"/>
          </a:p>
        </p:txBody>
      </p:sp>
      <p:pic>
        <p:nvPicPr>
          <p:cNvPr id="1026" name="Picture 2" descr="C:\Users\glava\Documents\Новая папка (12)\IMG_20171120_092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5460995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642918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Групповая работа</a:t>
            </a:r>
            <a:endParaRPr lang="ru-RU" dirty="0"/>
          </a:p>
        </p:txBody>
      </p:sp>
      <p:pic>
        <p:nvPicPr>
          <p:cNvPr id="8194" name="Picture 2" descr="C:\Users\glava\Documents\Новая папка (12)\IMG_20171120_093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55058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357166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Индивидуальная работа</a:t>
            </a:r>
            <a:endParaRPr lang="ru-RU" dirty="0"/>
          </a:p>
        </p:txBody>
      </p:sp>
      <p:pic>
        <p:nvPicPr>
          <p:cNvPr id="9218" name="Picture 2" descr="C:\Users\glava\Documents\Новая папка (12)\IMG_20171117_093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3027161" cy="5381620"/>
          </a:xfrm>
          <a:prstGeom prst="rect">
            <a:avLst/>
          </a:prstGeom>
          <a:noFill/>
        </p:spPr>
      </p:pic>
      <p:pic>
        <p:nvPicPr>
          <p:cNvPr id="9219" name="Picture 3" descr="C:\Users\glava\Documents\Новая папка (12)\IMG_20171121_084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5494" y="1142984"/>
            <a:ext cx="3067358" cy="5453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57166"/>
            <a:ext cx="7772400" cy="1509712"/>
          </a:xfrm>
        </p:spPr>
        <p:txBody>
          <a:bodyPr/>
          <a:lstStyle/>
          <a:p>
            <a:pPr algn="ctr"/>
            <a:r>
              <a:rPr lang="ru-RU" dirty="0" err="1" smtClean="0"/>
              <a:t>Физминутки</a:t>
            </a:r>
            <a:r>
              <a:rPr lang="ru-RU" dirty="0" smtClean="0"/>
              <a:t> – это </a:t>
            </a:r>
            <a:r>
              <a:rPr lang="ru-RU" dirty="0" err="1" smtClean="0"/>
              <a:t>здоровьесберегающая</a:t>
            </a:r>
            <a:r>
              <a:rPr lang="ru-RU" dirty="0" smtClean="0"/>
              <a:t> технология.</a:t>
            </a:r>
          </a:p>
          <a:p>
            <a:pPr algn="ctr"/>
            <a:r>
              <a:rPr lang="ru-RU" dirty="0" smtClean="0"/>
              <a:t>Укрепляет здоровье детей, повышает работоспособность</a:t>
            </a:r>
          </a:p>
          <a:p>
            <a:pPr algn="ctr"/>
            <a:r>
              <a:rPr lang="ru-RU" dirty="0" smtClean="0"/>
              <a:t>и творческую продуктивность.</a:t>
            </a:r>
          </a:p>
          <a:p>
            <a:pPr algn="ctr"/>
            <a:endParaRPr lang="ru-RU" dirty="0"/>
          </a:p>
        </p:txBody>
      </p:sp>
      <p:pic>
        <p:nvPicPr>
          <p:cNvPr id="10242" name="Picture 2" descr="C:\Users\glava\Documents\Новая папка (12)\IMG_20171120_093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8255015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-142900"/>
            <a:ext cx="7772400" cy="1000108"/>
          </a:xfrm>
        </p:spPr>
        <p:txBody>
          <a:bodyPr/>
          <a:lstStyle/>
          <a:p>
            <a:pPr algn="ctr"/>
            <a:r>
              <a:rPr lang="ru-RU" sz="3600" dirty="0" smtClean="0"/>
              <a:t>Внеурочная деятельность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5643578"/>
            <a:ext cx="7772400" cy="1509712"/>
          </a:xfrm>
        </p:spPr>
        <p:txBody>
          <a:bodyPr/>
          <a:lstStyle/>
          <a:p>
            <a:r>
              <a:rPr lang="ru-RU" dirty="0" smtClean="0"/>
              <a:t>Наши дети принимают участие в различных конкурсах, фестивалях, праздниках районного и школьного масштаба.</a:t>
            </a:r>
            <a:endParaRPr lang="ru-RU" dirty="0"/>
          </a:p>
        </p:txBody>
      </p:sp>
      <p:pic>
        <p:nvPicPr>
          <p:cNvPr id="1026" name="Picture 2" descr="L:\DCIM\100PHOTO\SAM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143404" cy="3107553"/>
          </a:xfrm>
          <a:prstGeom prst="rect">
            <a:avLst/>
          </a:prstGeom>
          <a:noFill/>
        </p:spPr>
      </p:pic>
      <p:pic>
        <p:nvPicPr>
          <p:cNvPr id="1027" name="Picture 3" descr="L:\DCIM\100PHOTO\SAM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286279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/>
              <a:t>Экологический фестиваль «Чистое настоящее в чистом будущем»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5715016"/>
            <a:ext cx="7772400" cy="938208"/>
          </a:xfrm>
        </p:spPr>
        <p:txBody>
          <a:bodyPr/>
          <a:lstStyle/>
          <a:p>
            <a:r>
              <a:rPr lang="ru-RU" dirty="0" smtClean="0"/>
              <a:t>Номинация «Выставка поделок из бросового материала»</a:t>
            </a:r>
            <a:endParaRPr lang="ru-RU" dirty="0"/>
          </a:p>
        </p:txBody>
      </p:sp>
      <p:pic>
        <p:nvPicPr>
          <p:cNvPr id="2050" name="Picture 2" descr="L:\DCIM\100PHOTO\SAM_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029020" cy="3021765"/>
          </a:xfrm>
          <a:prstGeom prst="rect">
            <a:avLst/>
          </a:prstGeom>
          <a:noFill/>
        </p:spPr>
      </p:pic>
      <p:pic>
        <p:nvPicPr>
          <p:cNvPr id="2051" name="Picture 3" descr="L:\DCIM\100PHOTO\SAM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3" y="2714620"/>
            <a:ext cx="3962325" cy="29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L:\DCIM\100PHOTO\SAM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3857628"/>
          </a:xfrm>
          <a:prstGeom prst="rect">
            <a:avLst/>
          </a:prstGeom>
          <a:noFill/>
        </p:spPr>
      </p:pic>
      <p:pic>
        <p:nvPicPr>
          <p:cNvPr id="3075" name="Picture 3" descr="L:\DCIM\100PHOTO\SAM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68264"/>
            <a:ext cx="4786314" cy="3589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L:\DCIM\100PHOTO\SAM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8286" cy="3786214"/>
          </a:xfrm>
          <a:prstGeom prst="rect">
            <a:avLst/>
          </a:prstGeom>
          <a:noFill/>
        </p:spPr>
      </p:pic>
      <p:pic>
        <p:nvPicPr>
          <p:cNvPr id="4099" name="Picture 3" descr="L:\DCIM\100PHOTO\SAM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86058"/>
            <a:ext cx="5429256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/>
              <a:t>Районный творческий конкурс «Бессловесные друзья»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5572140"/>
            <a:ext cx="7772400" cy="1000108"/>
          </a:xfrm>
        </p:spPr>
        <p:txBody>
          <a:bodyPr/>
          <a:lstStyle/>
          <a:p>
            <a:pPr algn="ctr"/>
            <a:r>
              <a:rPr lang="ru-RU" dirty="0" smtClean="0"/>
              <a:t>Номинация «Портрет животного»</a:t>
            </a:r>
            <a:endParaRPr lang="ru-RU" dirty="0"/>
          </a:p>
        </p:txBody>
      </p:sp>
      <p:pic>
        <p:nvPicPr>
          <p:cNvPr id="5122" name="Picture 2" descr="L:\DCIM\100PHOTO\SAM_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286280" cy="3214710"/>
          </a:xfrm>
          <a:prstGeom prst="rect">
            <a:avLst/>
          </a:prstGeom>
          <a:noFill/>
        </p:spPr>
      </p:pic>
      <p:pic>
        <p:nvPicPr>
          <p:cNvPr id="5123" name="Picture 3" descr="L:\DCIM\100PHOTO\SAM_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4110106" cy="3082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L:\DCIM\100PHOTO\SAM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339306"/>
            <a:ext cx="8215369" cy="6161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5715016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Призёры районного конкурса «Новогоднее чудо»</a:t>
            </a:r>
            <a:endParaRPr lang="ru-RU" dirty="0"/>
          </a:p>
        </p:txBody>
      </p:sp>
      <p:pic>
        <p:nvPicPr>
          <p:cNvPr id="7170" name="Picture 2" descr="L:\DCIM\100PHOTO\SAM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28604"/>
            <a:ext cx="6672242" cy="5004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27928" cy="1362456"/>
          </a:xfrm>
        </p:spPr>
        <p:txBody>
          <a:bodyPr/>
          <a:lstStyle/>
          <a:p>
            <a:pPr algn="ctr"/>
            <a:r>
              <a:rPr lang="ru-RU" sz="3200" dirty="0" smtClean="0"/>
              <a:t>Цели обучения математике для детей с ОВЗ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857364"/>
            <a:ext cx="8643998" cy="4857784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sz="2800" dirty="0" smtClean="0"/>
              <a:t>овладение комплексом минимальных математических знаний и умений, необходимых для повседневной жизни;</a:t>
            </a:r>
          </a:p>
          <a:p>
            <a:r>
              <a:rPr lang="ru-RU" sz="2800" dirty="0" smtClean="0"/>
              <a:t>- развитие логического мышления, пространственного воображения и других качеств мышления;</a:t>
            </a:r>
          </a:p>
          <a:p>
            <a:r>
              <a:rPr lang="ru-RU" sz="2800" dirty="0" smtClean="0"/>
              <a:t>- формирование предметных основных </a:t>
            </a:r>
            <a:r>
              <a:rPr lang="ru-RU" sz="2800" dirty="0" err="1" smtClean="0"/>
              <a:t>общеучебных</a:t>
            </a:r>
            <a:r>
              <a:rPr lang="ru-RU" sz="2800" dirty="0" smtClean="0"/>
              <a:t> умений;</a:t>
            </a:r>
          </a:p>
          <a:p>
            <a:r>
              <a:rPr lang="ru-RU" sz="2800" dirty="0" smtClean="0"/>
              <a:t>- создание условий для социальной адаптации учащихся.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348288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Районный конкурс «Предания старины глубокой»</a:t>
            </a:r>
          </a:p>
          <a:p>
            <a:pPr algn="ctr"/>
            <a:r>
              <a:rPr lang="ru-RU" dirty="0" smtClean="0"/>
              <a:t>Пасха, Рождество</a:t>
            </a:r>
            <a:endParaRPr lang="ru-RU" dirty="0"/>
          </a:p>
        </p:txBody>
      </p:sp>
      <p:pic>
        <p:nvPicPr>
          <p:cNvPr id="8194" name="Picture 2" descr="L:\DCIM\100PHOTO\SAM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57166"/>
            <a:ext cx="3375446" cy="4500594"/>
          </a:xfrm>
          <a:prstGeom prst="rect">
            <a:avLst/>
          </a:prstGeom>
          <a:noFill/>
        </p:spPr>
      </p:pic>
      <p:pic>
        <p:nvPicPr>
          <p:cNvPr id="8195" name="Picture 3" descr="L:\DCIM\100PHOTO\SAM_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28"/>
            <a:ext cx="3429006" cy="457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214950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Победители районного конкурса «Предания старины глубокой»</a:t>
            </a:r>
            <a:endParaRPr lang="ru-RU" dirty="0"/>
          </a:p>
        </p:txBody>
      </p:sp>
      <p:pic>
        <p:nvPicPr>
          <p:cNvPr id="9218" name="Picture 2" descr="L:\DCIM\100PHOTO\SAM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285992"/>
            <a:ext cx="3643338" cy="2732503"/>
          </a:xfrm>
          <a:prstGeom prst="rect">
            <a:avLst/>
          </a:prstGeom>
          <a:noFill/>
        </p:spPr>
      </p:pic>
      <p:pic>
        <p:nvPicPr>
          <p:cNvPr id="9219" name="Picture 3" descr="L:\DCIM\100PHOTO\SAM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732486" cy="3643314"/>
          </a:xfrm>
          <a:prstGeom prst="rect">
            <a:avLst/>
          </a:prstGeom>
          <a:noFill/>
        </p:spPr>
      </p:pic>
      <p:pic>
        <p:nvPicPr>
          <p:cNvPr id="9220" name="Picture 4" descr="L:\DCIM\100PHOTO\SAM_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092" y="0"/>
            <a:ext cx="2678907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071942"/>
            <a:ext cx="7772400" cy="2214578"/>
          </a:xfrm>
        </p:spPr>
        <p:txBody>
          <a:bodyPr>
            <a:normAutofit/>
          </a:bodyPr>
          <a:lstStyle/>
          <a:p>
            <a:r>
              <a:rPr lang="ru-RU" dirty="0" smtClean="0"/>
              <a:t>Практическая работа.</a:t>
            </a:r>
          </a:p>
          <a:p>
            <a:r>
              <a:rPr lang="ru-RU" dirty="0" smtClean="0"/>
              <a:t>Работа в парах.</a:t>
            </a:r>
          </a:p>
          <a:p>
            <a:r>
              <a:rPr lang="ru-RU" dirty="0" smtClean="0"/>
              <a:t>Взаимопомощь, </a:t>
            </a:r>
          </a:p>
          <a:p>
            <a:r>
              <a:rPr lang="ru-RU" dirty="0" smtClean="0"/>
              <a:t>Сотрудничество,</a:t>
            </a:r>
          </a:p>
          <a:p>
            <a:r>
              <a:rPr lang="ru-RU" dirty="0" smtClean="0"/>
              <a:t>Умение договариваться</a:t>
            </a:r>
            <a:endParaRPr lang="ru-RU" dirty="0"/>
          </a:p>
        </p:txBody>
      </p:sp>
      <p:pic>
        <p:nvPicPr>
          <p:cNvPr id="10242" name="Picture 2" descr="L:\DCIM\100PHOTO\SAM_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57576" cy="3043182"/>
          </a:xfrm>
          <a:prstGeom prst="rect">
            <a:avLst/>
          </a:prstGeom>
          <a:noFill/>
        </p:spPr>
      </p:pic>
      <p:pic>
        <p:nvPicPr>
          <p:cNvPr id="10243" name="Picture 3" descr="L:\DCIM\100PHOTO\SAM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00495" y="3000372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L:\DCIM\100PHOTO\SAM_0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39636"/>
            <a:ext cx="5357818" cy="4018364"/>
          </a:xfrm>
          <a:prstGeom prst="rect">
            <a:avLst/>
          </a:prstGeom>
          <a:noFill/>
        </p:spPr>
      </p:pic>
      <p:pic>
        <p:nvPicPr>
          <p:cNvPr id="2051" name="Picture 3" descr="L:\DCIM\100PHOTO\SAM_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53002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L:\DCIM\100PHOTO\SAM_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4898" cy="4061174"/>
          </a:xfrm>
          <a:prstGeom prst="rect">
            <a:avLst/>
          </a:prstGeom>
          <a:noFill/>
        </p:spPr>
      </p:pic>
      <p:pic>
        <p:nvPicPr>
          <p:cNvPr id="3075" name="Picture 3" descr="L:\DCIM\100PHOTO\SAM_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2915" y="2814686"/>
            <a:ext cx="5391085" cy="40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L:\DCIM\100PHOTO\SAM_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268264"/>
            <a:ext cx="4786314" cy="3589736"/>
          </a:xfrm>
          <a:prstGeom prst="rect">
            <a:avLst/>
          </a:prstGeom>
          <a:noFill/>
        </p:spPr>
      </p:pic>
      <p:pic>
        <p:nvPicPr>
          <p:cNvPr id="4099" name="Picture 3" descr="L:\DCIM\100PHOTO\SAM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05333" cy="38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357166"/>
            <a:ext cx="8429684" cy="207170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Мастерство учителя заключается в умении грамотно организовать </a:t>
            </a:r>
          </a:p>
          <a:p>
            <a:r>
              <a:rPr lang="ru-RU" dirty="0" err="1" smtClean="0"/>
              <a:t>учебно</a:t>
            </a:r>
            <a:r>
              <a:rPr lang="ru-RU" dirty="0" smtClean="0"/>
              <a:t> - воспитательный процесс – это правильно сформулировать  цели и </a:t>
            </a:r>
          </a:p>
          <a:p>
            <a:r>
              <a:rPr lang="ru-RU" dirty="0" smtClean="0"/>
              <a:t>добиваться достижения их, </a:t>
            </a:r>
          </a:p>
          <a:p>
            <a:r>
              <a:rPr lang="ru-RU" dirty="0" smtClean="0"/>
              <a:t> используя различные формы работы  на любом этапе  обучения и воспитания</a:t>
            </a:r>
            <a:endParaRPr lang="ru-RU" dirty="0"/>
          </a:p>
        </p:txBody>
      </p:sp>
      <p:pic>
        <p:nvPicPr>
          <p:cNvPr id="1026" name="Picture 2" descr="L:\DCIM\100PHOTO\SAM_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85992"/>
            <a:ext cx="5715008" cy="428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772400" cy="1362456"/>
          </a:xfrm>
        </p:spPr>
        <p:txBody>
          <a:bodyPr/>
          <a:lstStyle/>
          <a:p>
            <a:pPr algn="ctr"/>
            <a:r>
              <a:rPr lang="ru-RU" sz="3200" dirty="0" smtClean="0"/>
              <a:t>Работа должна вестись в следующих направлениях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857364"/>
            <a:ext cx="8643998" cy="4786346"/>
          </a:xfrm>
        </p:spPr>
        <p:txBody>
          <a:bodyPr>
            <a:normAutofit/>
          </a:bodyPr>
          <a:lstStyle/>
          <a:p>
            <a:r>
              <a:rPr lang="ru-RU" dirty="0" smtClean="0"/>
              <a:t>- осуществлять индивидуальный подход к  детям;</a:t>
            </a:r>
          </a:p>
          <a:p>
            <a:r>
              <a:rPr lang="ru-RU" dirty="0" smtClean="0"/>
              <a:t>- предотвращать наступление утомления;</a:t>
            </a:r>
          </a:p>
          <a:p>
            <a:r>
              <a:rPr lang="ru-RU" dirty="0" smtClean="0"/>
              <a:t>- в процессе обучения следует использовать те методы, с помощью которых можно максимально активизировать познавательную деятельность детей;</a:t>
            </a:r>
          </a:p>
          <a:p>
            <a:r>
              <a:rPr lang="ru-RU" dirty="0" smtClean="0"/>
              <a:t>- во время работы с детьми этой категории учитель должен проявлять особый педагогический такт. Важно подмечать и поощрять успехи детей, помогать каждому ребёнку, развивать в нём веру в собственные силы и возможности.</a:t>
            </a:r>
          </a:p>
          <a:p>
            <a:r>
              <a:rPr lang="ru-RU" dirty="0" smtClean="0"/>
              <a:t>- обеспечить усвоение математическими знаниями детей используя развивающие игры, различные упражнения, и т.д.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113614" cy="2286016"/>
          </a:xfrm>
        </p:spPr>
        <p:txBody>
          <a:bodyPr/>
          <a:lstStyle/>
          <a:p>
            <a:r>
              <a:rPr lang="ru-RU" sz="2800" dirty="0" smtClean="0"/>
              <a:t>Урок в </a:t>
            </a:r>
            <a:r>
              <a:rPr lang="ru-RU" sz="2800" dirty="0" smtClean="0"/>
              <a:t> </a:t>
            </a:r>
            <a:r>
              <a:rPr lang="ru-RU" sz="2800" dirty="0" smtClean="0"/>
              <a:t>классе, где есть дети с ОВЗ, должен предполагать большое кол – во использования наглядности для упрощения восприятия материала.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050" name="Picture 2" descr="C:\Users\glava\Documents\Новая папка (12)\IMG_20171121_084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286011"/>
            <a:ext cx="2571744" cy="4571989"/>
          </a:xfrm>
          <a:prstGeom prst="rect">
            <a:avLst/>
          </a:prstGeom>
          <a:noFill/>
        </p:spPr>
      </p:pic>
      <p:pic>
        <p:nvPicPr>
          <p:cNvPr id="2051" name="Picture 3" descr="C:\Users\glava\Documents\Новая папка (12)\IMG_20171120_094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325680"/>
            <a:ext cx="2549430" cy="4532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500042"/>
            <a:ext cx="7772400" cy="1509712"/>
          </a:xfrm>
        </p:spPr>
        <p:txBody>
          <a:bodyPr>
            <a:normAutofit/>
          </a:bodyPr>
          <a:lstStyle/>
          <a:p>
            <a:r>
              <a:rPr lang="ru-RU" b="1" dirty="0" smtClean="0"/>
              <a:t>Игра «</a:t>
            </a:r>
            <a:r>
              <a:rPr lang="ru-RU" b="1" dirty="0" err="1" smtClean="0"/>
              <a:t>Танграм</a:t>
            </a:r>
            <a:r>
              <a:rPr lang="ru-RU" b="1" dirty="0" smtClean="0"/>
              <a:t>» развивает внимание, зрительную</a:t>
            </a:r>
          </a:p>
          <a:p>
            <a:r>
              <a:rPr lang="ru-RU" b="1" dirty="0" smtClean="0"/>
              <a:t>память,  воспитывает интерес к урокам математики.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glava\Documents\Новая папка (12)\IMG_20171120_093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8509017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357166"/>
            <a:ext cx="8215370" cy="214314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Средства формирования устных вычислительных навыков:</a:t>
            </a:r>
            <a:endParaRPr lang="ru-RU" dirty="0" smtClean="0"/>
          </a:p>
          <a:p>
            <a:r>
              <a:rPr lang="ru-RU" b="1" i="1" dirty="0" smtClean="0"/>
              <a:t>1.Задачи в стихах</a:t>
            </a:r>
            <a:endParaRPr lang="ru-RU" dirty="0" smtClean="0"/>
          </a:p>
          <a:p>
            <a:r>
              <a:rPr lang="ru-RU" b="1" i="1" dirty="0" smtClean="0"/>
              <a:t>2.Цепочки вычислительные</a:t>
            </a:r>
            <a:endParaRPr lang="ru-RU" dirty="0" smtClean="0"/>
          </a:p>
          <a:p>
            <a:r>
              <a:rPr lang="ru-RU" b="1" i="1" dirty="0" smtClean="0"/>
              <a:t>3. Игры для устного счёта: «Найди пропущенное число»,  «Вставь</a:t>
            </a:r>
            <a:endParaRPr lang="ru-RU" dirty="0" smtClean="0"/>
          </a:p>
          <a:p>
            <a:r>
              <a:rPr lang="ru-RU" b="1" i="1" dirty="0" smtClean="0"/>
              <a:t>Пропущенное число»,  «Солнышко», «Молчанка», эстафеты, мини – соревнования.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4098" name="Picture 2" descr="C:\Users\glava\Documents\Новая папка (12)\IMG_20171120_092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357430"/>
            <a:ext cx="7620011" cy="428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85728"/>
            <a:ext cx="7772400" cy="1509712"/>
          </a:xfrm>
        </p:spPr>
        <p:txBody>
          <a:bodyPr/>
          <a:lstStyle/>
          <a:p>
            <a:pPr algn="ctr"/>
            <a:r>
              <a:rPr lang="ru-RU" b="1" dirty="0" smtClean="0"/>
              <a:t>Создание проблемных ситуаций.</a:t>
            </a:r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5122" name="Picture 2" descr="C:\Users\glava\Documents\Новая папка (12)\IMG_20171117_094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3094145" cy="5500702"/>
          </a:xfrm>
          <a:prstGeom prst="rect">
            <a:avLst/>
          </a:prstGeom>
          <a:noFill/>
        </p:spPr>
      </p:pic>
      <p:pic>
        <p:nvPicPr>
          <p:cNvPr id="5123" name="Picture 3" descr="C:\Users\glava\Documents\Новая папка (12)\IMG_20171117_094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928670"/>
            <a:ext cx="3111994" cy="5532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428604"/>
            <a:ext cx="7772400" cy="1509712"/>
          </a:xfrm>
        </p:spPr>
        <p:txBody>
          <a:bodyPr/>
          <a:lstStyle/>
          <a:p>
            <a:pPr algn="ctr"/>
            <a:r>
              <a:rPr lang="ru-RU" b="1" dirty="0" smtClean="0"/>
              <a:t>Различные формы групповой работы:</a:t>
            </a:r>
          </a:p>
          <a:p>
            <a:pPr algn="ctr"/>
            <a:r>
              <a:rPr lang="ru-RU" b="1" dirty="0" smtClean="0"/>
              <a:t>Моделирование, конструирование.</a:t>
            </a:r>
            <a:endParaRPr lang="ru-RU" dirty="0"/>
          </a:p>
        </p:txBody>
      </p:sp>
      <p:pic>
        <p:nvPicPr>
          <p:cNvPr id="6147" name="Picture 3" descr="C:\Users\glava\Documents\Новая папка (12)\IMG_20171120_093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38" y="1500174"/>
            <a:ext cx="8763062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500042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Элементы развивающего обучения</a:t>
            </a:r>
          </a:p>
          <a:p>
            <a:pPr algn="ctr"/>
            <a:r>
              <a:rPr lang="ru-RU" dirty="0" smtClean="0"/>
              <a:t>Работа в парах</a:t>
            </a:r>
            <a:endParaRPr lang="ru-RU" dirty="0"/>
          </a:p>
        </p:txBody>
      </p:sp>
      <p:pic>
        <p:nvPicPr>
          <p:cNvPr id="7170" name="Picture 2" descr="C:\Users\glava\Documents\Новая папка (12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851236" cy="4467233"/>
          </a:xfrm>
          <a:prstGeom prst="rect">
            <a:avLst/>
          </a:prstGeom>
          <a:noFill/>
        </p:spPr>
      </p:pic>
      <p:pic>
        <p:nvPicPr>
          <p:cNvPr id="7171" name="Picture 3" descr="C:\Users\glava\Documents\Новая папка (12)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14422"/>
            <a:ext cx="3527201" cy="507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391</Words>
  <Application>Microsoft Office PowerPoint</Application>
  <PresentationFormat>Экран (4:3)</PresentationFormat>
  <Paragraphs>53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Различные формы урочной и внеурочной деятельности для детей с ОВЗ </vt:lpstr>
      <vt:lpstr>Цели обучения математике для детей с ОВЗ</vt:lpstr>
      <vt:lpstr>Работа должна вестись в следующих направлениях</vt:lpstr>
      <vt:lpstr>Урок в  классе, где есть дети с ОВЗ, должен предполагать большое кол – во использования наглядности для упрощения восприятия материала.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Внеурочная деятельность</vt:lpstr>
      <vt:lpstr>Экологический фестиваль «Чистое настоящее в чистом будущем»</vt:lpstr>
      <vt:lpstr>Слайд 15</vt:lpstr>
      <vt:lpstr>Слайд 16</vt:lpstr>
      <vt:lpstr>Районный творческий конкурс «Бессловесные друзья»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формы и приёмы обучения                 математике для детей с ОВЗ</dc:title>
  <dc:creator>glava</dc:creator>
  <cp:lastModifiedBy>Admin</cp:lastModifiedBy>
  <cp:revision>37</cp:revision>
  <dcterms:created xsi:type="dcterms:W3CDTF">2017-11-24T03:14:08Z</dcterms:created>
  <dcterms:modified xsi:type="dcterms:W3CDTF">2022-12-13T06:39:18Z</dcterms:modified>
</cp:coreProperties>
</file>